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61" r:id="rId5"/>
    <p:sldId id="259" r:id="rId6"/>
    <p:sldId id="260" r:id="rId7"/>
    <p:sldId id="262" r:id="rId8"/>
    <p:sldId id="263" r:id="rId9"/>
    <p:sldId id="267" r:id="rId10"/>
    <p:sldId id="274" r:id="rId11"/>
    <p:sldId id="294" r:id="rId12"/>
    <p:sldId id="285" r:id="rId13"/>
    <p:sldId id="270" r:id="rId14"/>
    <p:sldId id="269" r:id="rId15"/>
    <p:sldId id="279" r:id="rId16"/>
    <p:sldId id="268" r:id="rId17"/>
    <p:sldId id="290" r:id="rId18"/>
    <p:sldId id="272" r:id="rId19"/>
    <p:sldId id="271" r:id="rId20"/>
    <p:sldId id="273" r:id="rId21"/>
    <p:sldId id="292" r:id="rId22"/>
    <p:sldId id="277" r:id="rId23"/>
    <p:sldId id="293" r:id="rId24"/>
    <p:sldId id="281" r:id="rId25"/>
    <p:sldId id="278" r:id="rId26"/>
    <p:sldId id="280" r:id="rId27"/>
    <p:sldId id="282" r:id="rId28"/>
    <p:sldId id="289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5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A05E-2BC6-41FA-857C-9C317DC6D48C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C6FD-8015-463C-A406-DCB81FC8E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A05E-2BC6-41FA-857C-9C317DC6D48C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C6FD-8015-463C-A406-DCB81FC8E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A05E-2BC6-41FA-857C-9C317DC6D48C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C6FD-8015-463C-A406-DCB81FC8E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A05E-2BC6-41FA-857C-9C317DC6D48C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C6FD-8015-463C-A406-DCB81FC8E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A05E-2BC6-41FA-857C-9C317DC6D48C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C6FD-8015-463C-A406-DCB81FC8E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A05E-2BC6-41FA-857C-9C317DC6D48C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C6FD-8015-463C-A406-DCB81FC8E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A05E-2BC6-41FA-857C-9C317DC6D48C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C6FD-8015-463C-A406-DCB81FC8E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A05E-2BC6-41FA-857C-9C317DC6D48C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C6FD-8015-463C-A406-DCB81FC8E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A05E-2BC6-41FA-857C-9C317DC6D48C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C6FD-8015-463C-A406-DCB81FC8E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A05E-2BC6-41FA-857C-9C317DC6D48C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C6FD-8015-463C-A406-DCB81FC8E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A05E-2BC6-41FA-857C-9C317DC6D48C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C6FD-8015-463C-A406-DCB81FC8E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A05E-2BC6-41FA-857C-9C317DC6D48C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C6FD-8015-463C-A406-DCB81FC8E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9882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1" y="1124744"/>
            <a:ext cx="7272808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0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4000" b="1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ДВИЖЕНИЕ ЧТЕНИЯ»</a:t>
            </a:r>
          </a:p>
          <a:p>
            <a:pPr algn="ctr"/>
            <a:endParaRPr lang="ru-RU" sz="2800" b="1" dirty="0" smtClean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696" y="184482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250818-2-2.jpg"/>
          <p:cNvPicPr>
            <a:picLocks noChangeAspect="1"/>
          </p:cNvPicPr>
          <p:nvPr/>
        </p:nvPicPr>
        <p:blipFill>
          <a:blip r:embed="rId3" cstate="print"/>
          <a:srcRect t="14000" r="17714" b="6000"/>
          <a:stretch>
            <a:fillRect/>
          </a:stretch>
        </p:blipFill>
        <p:spPr>
          <a:xfrm>
            <a:off x="251520" y="2060848"/>
            <a:ext cx="4212976" cy="2977958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250818-2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60648"/>
            <a:ext cx="4320480" cy="297033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250818-2-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573016"/>
            <a:ext cx="4235963" cy="2973784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39552" y="620688"/>
            <a:ext cx="360631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«ПУСТЬ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РАСЦВЕТАЕТ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КРАЙ РОДНОЙ»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3" name="Рисунок 2" descr="250818-2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4176464" cy="2952328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250818-2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32655"/>
            <a:ext cx="4104456" cy="2916323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50818-2-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33362" y="3573016"/>
            <a:ext cx="4122606" cy="2988332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50818-2-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573016"/>
            <a:ext cx="4211960" cy="2990473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282912" y="3244334"/>
            <a:ext cx="457817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«ПУСТЬ РАСЦВЕТАЕТ КРАЙ РОДНОЙ»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50"/>
            <a:ext cx="9144000" cy="6876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696" y="184482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95536" y="288198"/>
            <a:ext cx="8496944" cy="590931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«ПУСТЬ РАСЦВЕТАЕТ КРАЙ РОДНОЙ»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 августа сотрудники библиотеки – филиала №3 вышли на улицу с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расцветает край родной»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посвященную Дню города Донского.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каждого из нас есть уголок, точечка на Земле, где он родился, сделал первый шаг в жизнь, где прошло его детство, где живут родители и друзья, где находится родной дом.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 Донской - маленькой частичка необъятной страны. В нашем городе жили и живут замечательные мастера слова, талантливые писатели и поэты, прославляющие родной край. Всех их объединяет любовь к своей малой родине, городу, природе.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Сотрудники библиотеки предложили прохожим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ближе познакомиться с творчеством наших земляков. У детей большой интерес вызвала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“Краеведческая шкатулка”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 стихами поэтессы Любови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Самойленко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сборника «Азбука», а для более старшего поколения были представлены книги Галины Лялиной, Павла Лагуна, Валентина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Матисова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Дениса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Вилейчика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34335" y="-185364"/>
            <a:ext cx="9612670" cy="7228728"/>
          </a:xfrm>
          <a:prstGeom prst="rect">
            <a:avLst/>
          </a:prstGeom>
          <a:noFill/>
        </p:spPr>
      </p:pic>
      <p:pic>
        <p:nvPicPr>
          <p:cNvPr id="3" name="Рисунок 2" descr="080617-4-1.jpg"/>
          <p:cNvPicPr>
            <a:picLocks noChangeAspect="1"/>
          </p:cNvPicPr>
          <p:nvPr/>
        </p:nvPicPr>
        <p:blipFill>
          <a:blip r:embed="rId3" cstate="print"/>
          <a:srcRect l="13840" r="34354" b="11625"/>
          <a:stretch>
            <a:fillRect/>
          </a:stretch>
        </p:blipFill>
        <p:spPr>
          <a:xfrm>
            <a:off x="3347864" y="3689648"/>
            <a:ext cx="2620414" cy="3168352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080617-4-2.jpg"/>
          <p:cNvPicPr>
            <a:picLocks noChangeAspect="1"/>
          </p:cNvPicPr>
          <p:nvPr/>
        </p:nvPicPr>
        <p:blipFill>
          <a:blip r:embed="rId4" cstate="print"/>
          <a:srcRect t="11472" r="46746" b="2912"/>
          <a:stretch>
            <a:fillRect/>
          </a:stretch>
        </p:blipFill>
        <p:spPr>
          <a:xfrm>
            <a:off x="323528" y="1700808"/>
            <a:ext cx="2843808" cy="3168352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080617-4-7.jpg"/>
          <p:cNvPicPr>
            <a:picLocks noChangeAspect="1"/>
          </p:cNvPicPr>
          <p:nvPr/>
        </p:nvPicPr>
        <p:blipFill>
          <a:blip r:embed="rId5" cstate="print"/>
          <a:srcRect t="23750" r="50000"/>
          <a:stretch>
            <a:fillRect/>
          </a:stretch>
        </p:blipFill>
        <p:spPr>
          <a:xfrm>
            <a:off x="6156176" y="3728367"/>
            <a:ext cx="2736304" cy="3129633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080617-4-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0"/>
            <a:ext cx="5004048" cy="321297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548680"/>
            <a:ext cx="381642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«ЧИТАЮТ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ВСЕ. ИСТОРИЯ РОССИИ»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34335" y="-185364"/>
            <a:ext cx="9612670" cy="72287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323528" y="476672"/>
            <a:ext cx="8640960" cy="5539978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 «ЧИТАЮТ ВСЕ. ИСТОРИЯ РОССИИ»</a:t>
            </a:r>
          </a:p>
          <a:p>
            <a:pPr algn="ctr"/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преддверии Дня России сотрудники библиотеки вышли на улицу 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 акцией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«Читают все. История России»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 провели опрос жителей, хорошо ли они знают историю нашего государства, о её героях и знаменательных датах. </a:t>
            </a:r>
          </a:p>
          <a:p>
            <a:pPr algn="just"/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обзор была представлена 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книжная выставка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«Судьба великая России»,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которой размещены символы нашей государственности, представлена литература, повествующая об истории государства Российского, о прошлом и настоящем, о знаменитейших и славных людях, упоминание о которых во всем мире отождествляется с нашей великой страной.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34335" y="-185364"/>
            <a:ext cx="9612670" cy="7228728"/>
          </a:xfrm>
          <a:prstGeom prst="rect">
            <a:avLst/>
          </a:prstGeom>
          <a:noFill/>
        </p:spPr>
      </p:pic>
      <p:pic>
        <p:nvPicPr>
          <p:cNvPr id="29697" name="Picture 1" descr="C:\Users\Dialog\Desktop\фото мероприятий\080518-2-3.jpg"/>
          <p:cNvPicPr>
            <a:picLocks noChangeAspect="1" noChangeArrowheads="1"/>
          </p:cNvPicPr>
          <p:nvPr/>
        </p:nvPicPr>
        <p:blipFill>
          <a:blip r:embed="rId3" cstate="print"/>
          <a:srcRect l="12268" r="5987"/>
          <a:stretch>
            <a:fillRect/>
          </a:stretch>
        </p:blipFill>
        <p:spPr bwMode="auto">
          <a:xfrm>
            <a:off x="3743400" y="188640"/>
            <a:ext cx="5400600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080518-2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645024"/>
            <a:ext cx="6300192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080518-2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8640"/>
            <a:ext cx="3923928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3419298"/>
            <a:ext cx="2051720" cy="2457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88640"/>
            <a:ext cx="386583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АКЦИЯ «ЖИВЁМ И ПОМНИМ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34335" y="-185364"/>
            <a:ext cx="9612670" cy="7228728"/>
          </a:xfrm>
          <a:prstGeom prst="rect">
            <a:avLst/>
          </a:prstGeom>
          <a:noFill/>
        </p:spPr>
      </p:pic>
      <p:pic>
        <p:nvPicPr>
          <p:cNvPr id="5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52536" y="0"/>
            <a:ext cx="9612670" cy="72287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696" y="184482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79512" y="195091"/>
            <a:ext cx="8712968" cy="6124754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АКЦИЯ «ЖИВЁМ И ПОМНИМ»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 Дню Памяти и скорби сотрудники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библиотеки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акции «Живём и помним»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провели среди жителей микрорайона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экспресс-опрос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«Что мы знаем о войне».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Почти в каждой семье есть те, кто своими глазами видел весь ужас той военной поры, кто ушёл на фронт и не вернулся или прошёл весь этот путь до победного конца. Многие помнят послевоенное время: сожжённые деревни, разрушенные города и села. А кто-то знает о войне из книг и учебников, от родителей, учителей. Всё это и многое другое удалось выяснить сотрудникам библиотеки в ходе опроса.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Немаловажным явилось и то, что в опрос, рассчитанный на взрослых людей и детей старшего школьного возраста, активно включались малыши. Наравне со взрослыми они участвовали в прямом общении, отвечали на вопросы, тем самым пополняя свои знания о Великой Отечественной войне.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pic>
        <p:nvPicPr>
          <p:cNvPr id="2" name="Рисунок 1" descr="010618-2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8640"/>
            <a:ext cx="4139952" cy="3104964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010618-2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88640"/>
            <a:ext cx="4176464" cy="309211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010618-2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861048"/>
            <a:ext cx="4248472" cy="2736304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010618-2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861048"/>
            <a:ext cx="4139952" cy="2736304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938584" y="3429000"/>
            <a:ext cx="55857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«ЕСТЬ ПО СОСЕДСТВУ БИБЛИОТЕКА»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9083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696" y="184482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010618-2-7.jpg"/>
          <p:cNvPicPr>
            <a:picLocks noChangeAspect="1"/>
          </p:cNvPicPr>
          <p:nvPr/>
        </p:nvPicPr>
        <p:blipFill>
          <a:blip r:embed="rId3" cstate="print"/>
          <a:srcRect t="10417" b="4167"/>
          <a:stretch>
            <a:fillRect/>
          </a:stretch>
        </p:blipFill>
        <p:spPr>
          <a:xfrm>
            <a:off x="395536" y="260648"/>
            <a:ext cx="4584509" cy="275771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010618-2-8.jpg"/>
          <p:cNvPicPr>
            <a:picLocks noChangeAspect="1"/>
          </p:cNvPicPr>
          <p:nvPr/>
        </p:nvPicPr>
        <p:blipFill>
          <a:blip r:embed="rId4" cstate="print"/>
          <a:srcRect t="25290"/>
          <a:stretch>
            <a:fillRect/>
          </a:stretch>
        </p:blipFill>
        <p:spPr>
          <a:xfrm>
            <a:off x="4283968" y="3789040"/>
            <a:ext cx="4605927" cy="266429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010618-2-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60648"/>
            <a:ext cx="3744416" cy="2736304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010618-2-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789040"/>
            <a:ext cx="3744416" cy="2650412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232674" y="3244334"/>
            <a:ext cx="4678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«ЕСТЬ ПО СОСЕДСТВУ БИБЛИОТЕКА»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696" y="184482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88641"/>
            <a:ext cx="8712968" cy="6001643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«ЕСТЬ ПО СОСЕДСТВУ БИБЛИОТЕКА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июня в рамках праздника «Международный день соседей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организованный при поддержке партии «Единая Россия»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сотрудники библиотеки-филиала № 3 микрорайона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Новоугольный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вышли на улицу с 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акцией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«Есть по соседству библиотека»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выступили на празднике  с 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интерактивной площадкой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«Книжная скамейка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Литературная викторина, конкурс детских рисунков и библиотечный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буккроссинг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такова была программа «скамейки». Необычная форма мероприятия очень заинтересовала жителей и гостей микрорайона. И дети, и взрослые с интересом рассматривали книжную мини-выставку, отвечали на вопросы викторины, рисовали. А некоторые гости праздника, даже изъявили желание стать читателями нашей библиотеки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9186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1861952"/>
            <a:ext cx="8568952" cy="4678204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Библиотека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филиал №3 микрорайона </a:t>
            </a: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Новоугольный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является библиотекой семейного чтения и обслуживает читателей всех возрастных категорий.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Число жителей микрорайона на сегодняшний день более 9,5 тысяч человек. Количество пользователей библиотеки по итогам 2018 года составляет 1924 человека, количество посещений – 12014, книговыдача – 22346.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библиотеке имеется большое количество книг для детей и взрослых, а так же брошюр, энциклопедий, периодических изданий.  Основной фонд содержит полный комплект документов по её профилю и составляет 17722 экземпляра.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81018_172906.jpg"/>
          <p:cNvPicPr>
            <a:picLocks noChangeAspect="1"/>
          </p:cNvPicPr>
          <p:nvPr/>
        </p:nvPicPr>
        <p:blipFill>
          <a:blip r:embed="rId3" cstate="print"/>
          <a:srcRect t="24080" r="22438" b="40280"/>
          <a:stretch>
            <a:fillRect/>
          </a:stretch>
        </p:blipFill>
        <p:spPr>
          <a:xfrm>
            <a:off x="323528" y="188640"/>
            <a:ext cx="8496944" cy="177281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696" y="184482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5536" y="245716"/>
            <a:ext cx="8424936" cy="5232202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Наркомания – это самоубийство, разрушается не только тело, но и разум. Наркоман перестаёт быть человеческой личностью. Он – никто.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Важным направлением работы библиотек является пропаганда здорового образа жизни, профилактика наркомании среди детей, подростков и молодёжи. С целью расширения информационного кругозора и профилактики вредных привычек 18 октября сотрудники библиотеки вышли на улицу с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«Вместе против наркотиков»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провели для жителей микрорайона ряд мероприятий, в который вошли: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Опрос – беседа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«Модно ли быть здоровым?»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о жизненных позициях, о том, как найти выход и помочь попавшим в беду, ведь наркомания не признаёт границ, и бороться с ней надо всем вместе.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Обзор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книжной выставки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«Не отнимай у себя завтра»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вручением памяток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здоровом образе жизни.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181017-2-10.jpg"/>
          <p:cNvPicPr>
            <a:picLocks noChangeAspect="1"/>
          </p:cNvPicPr>
          <p:nvPr/>
        </p:nvPicPr>
        <p:blipFill>
          <a:blip r:embed="rId3" cstate="print"/>
          <a:srcRect t="10390" r="4862"/>
          <a:stretch>
            <a:fillRect/>
          </a:stretch>
        </p:blipFill>
        <p:spPr>
          <a:xfrm>
            <a:off x="4427984" y="4099950"/>
            <a:ext cx="1949050" cy="2568279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181017-2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103640"/>
            <a:ext cx="1872208" cy="2562993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339752" y="260648"/>
            <a:ext cx="5147499" cy="369332"/>
          </a:xfrm>
          <a:prstGeom prst="rect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АКЦИЯ «ВМЕСТЕ ПРОТИВ НАРКОТИКОВ»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5076" y="0"/>
            <a:ext cx="9159076" cy="6858000"/>
          </a:xfrm>
          <a:prstGeom prst="rect">
            <a:avLst/>
          </a:prstGeom>
          <a:noFill/>
        </p:spPr>
      </p:pic>
      <p:pic>
        <p:nvPicPr>
          <p:cNvPr id="2" name="Рисунок 1" descr="160518-2-4.jpg"/>
          <p:cNvPicPr>
            <a:picLocks noChangeAspect="1"/>
          </p:cNvPicPr>
          <p:nvPr/>
        </p:nvPicPr>
        <p:blipFill>
          <a:blip r:embed="rId3" cstate="print"/>
          <a:srcRect l="10625" t="9716" r="35038"/>
          <a:stretch>
            <a:fillRect/>
          </a:stretch>
        </p:blipFill>
        <p:spPr>
          <a:xfrm>
            <a:off x="611560" y="188640"/>
            <a:ext cx="4752528" cy="3312368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160518-2-1.jpg"/>
          <p:cNvPicPr>
            <a:picLocks noChangeAspect="1"/>
          </p:cNvPicPr>
          <p:nvPr/>
        </p:nvPicPr>
        <p:blipFill>
          <a:blip r:embed="rId4" cstate="print"/>
          <a:srcRect l="21658"/>
          <a:stretch>
            <a:fillRect/>
          </a:stretch>
        </p:blipFill>
        <p:spPr>
          <a:xfrm>
            <a:off x="4716016" y="4005064"/>
            <a:ext cx="4104456" cy="254794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160518-2-2.jpg"/>
          <p:cNvPicPr>
            <a:picLocks noChangeAspect="1"/>
          </p:cNvPicPr>
          <p:nvPr/>
        </p:nvPicPr>
        <p:blipFill>
          <a:blip r:embed="rId5" cstate="print"/>
          <a:srcRect r="-109" b="22720"/>
          <a:stretch>
            <a:fillRect/>
          </a:stretch>
        </p:blipFill>
        <p:spPr>
          <a:xfrm>
            <a:off x="5868144" y="188640"/>
            <a:ext cx="2304256" cy="3312368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60518-2-3.jpg"/>
          <p:cNvPicPr>
            <a:picLocks noChangeAspect="1"/>
          </p:cNvPicPr>
          <p:nvPr/>
        </p:nvPicPr>
        <p:blipFill>
          <a:blip r:embed="rId6" cstate="print"/>
          <a:srcRect l="12988" t="11138" r="21650"/>
          <a:stretch>
            <a:fillRect/>
          </a:stretch>
        </p:blipFill>
        <p:spPr>
          <a:xfrm>
            <a:off x="423838" y="4005063"/>
            <a:ext cx="4004146" cy="2566433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627784" y="3501008"/>
            <a:ext cx="4248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Акция  «СТОП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ВИЧ/СПИД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31842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696" y="184482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395792"/>
            <a:ext cx="8496944" cy="5170646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«СТОП ВИЧ/СПИД»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сожалению, не все люди имеют достоверную информацию о таких сложных и страшных заболеваниях как ВИЧ и СПИД. Сотрудники библиотеки – филиала №3 микрорайона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Новоугольный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провели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уличную акцию «Стоп ВИЧ/СПИД»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информированию жителей микрорайона о ВИЧ-инфекции, о мерах предосторожности, о пути преодоления этого заболевания.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Прохожим рекомендовали соответствующую литературу по профилактике ВИЧ/СПИД, раздавали буклеты с информацией о том, как избежать заражения, что делать в случае возникновения риска заражения.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230418-1-3.jpg"/>
          <p:cNvPicPr>
            <a:picLocks noChangeAspect="1"/>
          </p:cNvPicPr>
          <p:nvPr/>
        </p:nvPicPr>
        <p:blipFill>
          <a:blip r:embed="rId3" cstate="print"/>
          <a:srcRect l="12839" r="16545"/>
          <a:stretch>
            <a:fillRect/>
          </a:stretch>
        </p:blipFill>
        <p:spPr>
          <a:xfrm>
            <a:off x="467544" y="332656"/>
            <a:ext cx="4392488" cy="324036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1268760"/>
            <a:ext cx="3600400" cy="830997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«ДОМ ПОД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КРЫШЕЙ ГОЛУБОЙ»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Рисунок 1" descr="230418-1-7.jpg"/>
          <p:cNvPicPr>
            <a:picLocks noChangeAspect="1"/>
          </p:cNvPicPr>
          <p:nvPr/>
        </p:nvPicPr>
        <p:blipFill>
          <a:blip r:embed="rId4" cstate="print"/>
          <a:srcRect r="26481"/>
          <a:stretch>
            <a:fillRect/>
          </a:stretch>
        </p:blipFill>
        <p:spPr>
          <a:xfrm>
            <a:off x="3635896" y="3284984"/>
            <a:ext cx="4968552" cy="3168352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696" y="184482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51520" y="479218"/>
            <a:ext cx="8496944" cy="5632311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ЭКСПРЕСС-ОПРОС «ДОМ ПОД КРЫШЕЙ ГОЛУБОЙ»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Сотрудники библиотеки провели ряд мероприятий в стенах библиотеки и за её пределами с целью расширения круга читателей и знаний пользователей библиотеки в области экологии: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их числе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экспресс-опрос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«Дом под крышей голубой»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для жителей микрорайона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Новоугольный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Прохожие активно вступали в диалог, высказывали свое мнение о проблемах окружающей среды и способах их решений.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Уличная акция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Экопочта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для юных жителей микрорайона была направлена на воспитание любви и уважения к природе родного края. Ребята получили телеграммы от «братьев наших меньших», вместе думали и решали, как можно им ответить и чем помочь..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696" y="184482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051218-2-3.jpg"/>
          <p:cNvPicPr>
            <a:picLocks noChangeAspect="1"/>
          </p:cNvPicPr>
          <p:nvPr/>
        </p:nvPicPr>
        <p:blipFill>
          <a:blip r:embed="rId3" cstate="print"/>
          <a:srcRect t="222" r="20075"/>
          <a:stretch>
            <a:fillRect/>
          </a:stretch>
        </p:blipFill>
        <p:spPr>
          <a:xfrm>
            <a:off x="179512" y="254496"/>
            <a:ext cx="8712968" cy="514442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051218-2-1.jpg"/>
          <p:cNvPicPr>
            <a:picLocks noChangeAspect="1"/>
          </p:cNvPicPr>
          <p:nvPr/>
        </p:nvPicPr>
        <p:blipFill>
          <a:blip r:embed="rId4" cstate="print"/>
          <a:srcRect l="29823" r="34886"/>
          <a:stretch>
            <a:fillRect/>
          </a:stretch>
        </p:blipFill>
        <p:spPr>
          <a:xfrm>
            <a:off x="467544" y="2420888"/>
            <a:ext cx="3168352" cy="4248472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851920" y="5733256"/>
            <a:ext cx="4932040" cy="830997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«КАК МНОГО В РОССИИ ХОРОШИХ ЛЮДЕЙ»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696" y="184482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9552" y="455493"/>
            <a:ext cx="8280920" cy="5324535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«КАК МНОГО В РОССИИ ХОРОШИХ ЛЮДЕЙ»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Года добровольца (волонтёра) провели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уличную акцию «Как много в России хороших людей».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Среди жителей микрорайона был проведён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опрос «Доброволец это…»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ходе которого задавались вопросы: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Кого, по вашему мнению, можно назвать добровольцем?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сегодня, на ваш взгляд, чаще всего становится волонтёром?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Имеете ли вы личный опыт добровольческой деятельности?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ответам опрошенных, можно сделать вывод, что некоторые из них только знакомы с понятием волонтёр, а многие имеют собственный опыт добровольческой деятельности. Часть опрошенных считают основными причинами, побуждающими граждан заняться добровольчеством, это – желание чувствовать себя нужным и полезным обществу, интересно проводить время, жить активной жизнью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696" y="184482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290918-1-1.jpg"/>
          <p:cNvPicPr>
            <a:picLocks noChangeAspect="1"/>
          </p:cNvPicPr>
          <p:nvPr/>
        </p:nvPicPr>
        <p:blipFill>
          <a:blip r:embed="rId3" cstate="print"/>
          <a:srcRect l="14140" t="18511" r="2927"/>
          <a:stretch>
            <a:fillRect/>
          </a:stretch>
        </p:blipFill>
        <p:spPr>
          <a:xfrm>
            <a:off x="3275856" y="3645024"/>
            <a:ext cx="5652120" cy="2808312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270818-1-2.jpg"/>
          <p:cNvPicPr>
            <a:picLocks noChangeAspect="1"/>
          </p:cNvPicPr>
          <p:nvPr/>
        </p:nvPicPr>
        <p:blipFill>
          <a:blip r:embed="rId4" cstate="print"/>
          <a:srcRect l="21081" r="24492"/>
          <a:stretch>
            <a:fillRect/>
          </a:stretch>
        </p:blipFill>
        <p:spPr>
          <a:xfrm>
            <a:off x="179512" y="2060848"/>
            <a:ext cx="2867063" cy="432048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11218-1-2.jpg"/>
          <p:cNvPicPr>
            <a:picLocks noChangeAspect="1"/>
          </p:cNvPicPr>
          <p:nvPr/>
        </p:nvPicPr>
        <p:blipFill>
          <a:blip r:embed="rId5" cstate="print"/>
          <a:srcRect l="27319" t="15367"/>
          <a:stretch>
            <a:fillRect/>
          </a:stretch>
        </p:blipFill>
        <p:spPr>
          <a:xfrm>
            <a:off x="3275856" y="260648"/>
            <a:ext cx="5698274" cy="31957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75856" y="3284984"/>
            <a:ext cx="5688632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ОТКРЫТИЕ ЛИТЕРАТУРНОГО КИНОЗАЛА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692696"/>
            <a:ext cx="285245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«ДУЭТ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КНИГА И КИНО»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696" y="184482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23528" y="637091"/>
            <a:ext cx="8568952" cy="5262979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ОТКРЫТИЕ ЛИТЕРАТУРНОГО КИНОЗАЛА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Практически вся «классика» мировой и детско-юношеской литературы уже экранизирована, а по мотивам многих популярных фильмов написаны повести или романы. Никто не станет спорить с тем, что кино и книга дополняют друг друга. И часто желание прочитать книгу у человека возникает под влиянием понравившейся экранизации.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«ДУЭТ: КНИГА И КИНО»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«Дуэт: книга и кино»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нашей библиотеке открылся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литературный кинозал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 юбилейным датам демонстрируются экранизированные произведения писателей и поэтов, как для взрослых, так и для детей, а так же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буктрейлеры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(видео-презентация книг), фильмы о войне, экологии, наркомании.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696" y="184482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95536" y="404664"/>
            <a:ext cx="8424936" cy="4062651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ФОТОЗОНЫ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целью продвижения книги и чтения начали использовать в своей работе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фотозону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«Вдохновленные книгой»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которая работает в значимые литературные даты.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Работая над созданием привлекательного имиджа библиотеки, и с целью привлечения новых читателей используем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фотозону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«Вы в кадре»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которая оформляется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праздничным датам.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фотозона (1).jpg"/>
          <p:cNvPicPr>
            <a:picLocks noChangeAspect="1"/>
          </p:cNvPicPr>
          <p:nvPr/>
        </p:nvPicPr>
        <p:blipFill>
          <a:blip r:embed="rId3" cstate="print"/>
          <a:srcRect l="2755" r="8840"/>
          <a:stretch>
            <a:fillRect/>
          </a:stretch>
        </p:blipFill>
        <p:spPr>
          <a:xfrm>
            <a:off x="3779912" y="3284984"/>
            <a:ext cx="4968552" cy="2952328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0181225_174040.jpg"/>
          <p:cNvPicPr>
            <a:picLocks noChangeAspect="1"/>
          </p:cNvPicPr>
          <p:nvPr/>
        </p:nvPicPr>
        <p:blipFill>
          <a:blip r:embed="rId4" cstate="print"/>
          <a:srcRect l="17014" r="13715"/>
          <a:stretch>
            <a:fillRect/>
          </a:stretch>
        </p:blipFill>
        <p:spPr>
          <a:xfrm>
            <a:off x="467544" y="4437112"/>
            <a:ext cx="3180955" cy="2088232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696" y="184482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8568952" cy="830997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структуре филиала есть абонемент, читальный зал.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Действует бесплатная зона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80318-1-4.jpg"/>
          <p:cNvPicPr>
            <a:picLocks noChangeAspect="1"/>
          </p:cNvPicPr>
          <p:nvPr/>
        </p:nvPicPr>
        <p:blipFill>
          <a:blip r:embed="rId3" cstate="print"/>
          <a:srcRect l="5004"/>
          <a:stretch>
            <a:fillRect/>
          </a:stretch>
        </p:blipFill>
        <p:spPr>
          <a:xfrm>
            <a:off x="1835696" y="3861048"/>
            <a:ext cx="5468485" cy="279955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220218-1-5.jpg"/>
          <p:cNvPicPr>
            <a:picLocks noChangeAspect="1"/>
          </p:cNvPicPr>
          <p:nvPr/>
        </p:nvPicPr>
        <p:blipFill>
          <a:blip r:embed="rId4" cstate="print"/>
          <a:srcRect l="5333" t="7768"/>
          <a:stretch>
            <a:fillRect/>
          </a:stretch>
        </p:blipFill>
        <p:spPr>
          <a:xfrm>
            <a:off x="251520" y="1196752"/>
            <a:ext cx="4320480" cy="252028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20181210_125048.jpg"/>
          <p:cNvPicPr>
            <a:picLocks noChangeAspect="1"/>
          </p:cNvPicPr>
          <p:nvPr/>
        </p:nvPicPr>
        <p:blipFill>
          <a:blip r:embed="rId5" cstate="print"/>
          <a:srcRect l="21821" t="19612" r="8486" b="589"/>
          <a:stretch>
            <a:fillRect/>
          </a:stretch>
        </p:blipFill>
        <p:spPr>
          <a:xfrm>
            <a:off x="4788024" y="1196752"/>
            <a:ext cx="4176464" cy="252028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434865"/>
            <a:ext cx="8712968" cy="1323439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работают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сотрудника,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которые обеспечивают доступ пользователям ко всем видам информации, ведут активную работу по организации семейного чтения и досуга населения с целью продвижения книги и повышения уровня читательской активности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80518-1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348880"/>
            <a:ext cx="8439686" cy="410445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8864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9ea53b7a3d294cda3686d0e2a3729b23-V.jpg"/>
          <p:cNvPicPr>
            <a:picLocks noChangeAspect="1"/>
          </p:cNvPicPr>
          <p:nvPr/>
        </p:nvPicPr>
        <p:blipFill>
          <a:blip r:embed="rId3" cstate="print"/>
          <a:srcRect l="9401" t="20600" r="3801" b="41600"/>
          <a:stretch>
            <a:fillRect/>
          </a:stretch>
        </p:blipFill>
        <p:spPr>
          <a:xfrm>
            <a:off x="1907704" y="332656"/>
            <a:ext cx="5544616" cy="3240360"/>
          </a:xfrm>
          <a:prstGeom prst="rect">
            <a:avLst/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544" y="4077073"/>
            <a:ext cx="8280920" cy="1877437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Заведующая библиотекой - Крылова Светлана Викторовна</a:t>
            </a:r>
          </a:p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работы - 6 лет;</a:t>
            </a:r>
          </a:p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– среднее специальное.</a:t>
            </a:r>
          </a:p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данный момент обучается в Тульском областном колледже культуры и искусства (ТОККИИ)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030918-3-2.jpg"/>
          <p:cNvPicPr>
            <a:picLocks noChangeAspect="1"/>
          </p:cNvPicPr>
          <p:nvPr/>
        </p:nvPicPr>
        <p:blipFill>
          <a:blip r:embed="rId3" cstate="print"/>
          <a:srcRect t="23750" r="9711" b="32150"/>
          <a:stretch>
            <a:fillRect/>
          </a:stretch>
        </p:blipFill>
        <p:spPr>
          <a:xfrm>
            <a:off x="1691680" y="404664"/>
            <a:ext cx="607211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3528" y="4365104"/>
            <a:ext cx="8352928" cy="1908215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Библиотекарь 2-ой категории – Красникова Ирина Анатольевна</a:t>
            </a:r>
          </a:p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работы – 23 года;</a:t>
            </a:r>
          </a:p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– среднее специальное.</a:t>
            </a:r>
          </a:p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Окончила Тульский областной колледж культуры и искусства (ТОККИИ)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160" y="-9144"/>
            <a:ext cx="9131840" cy="68671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620688"/>
            <a:ext cx="8568952" cy="5262979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своей практике мы совершенствуем традиционные методы работы с различными категориями читателей, а так же внедряем в практику библиотечные инновации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Продвигаем краеведческую литературу, ставя перед собой задачи гражданско-патриотического воспитания молодежи, и с целью развития интереса к истории родного края.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Ведем работу по эстетическому воспитанию населения, формированию экологической культуры, пропагандируем литературу о здоровом образе жизни. 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Работаем над созданием привлекательного имиджа библиотеки.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34335" y="-185364"/>
            <a:ext cx="9612670" cy="72287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9" y="620688"/>
            <a:ext cx="842493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БИБЛИОТЕЧНЫЕ АКЦИИ: НОВЫЙ ФОРМАТ ОБЩЕНИЯ С ЧИТАТЕЛЕМ.</a:t>
            </a:r>
          </a:p>
          <a:p>
            <a:pPr algn="just"/>
            <a:endParaRPr lang="ru-RU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целью продвижения книги и чтения, а так же привлечения новых читателей библиотеки должны использовать не только наработанные за годы своего существования традиционные методы, но и пробовать искать интерактивные формы работы. В этом году в нашей работе мы стали использовать 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библиотечные акции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как новый формат общения с читателем.</a:t>
            </a:r>
          </a:p>
          <a:p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Рабочий стол\Форум-2015\Презентация_Форум 2015\0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34335" y="-185364"/>
            <a:ext cx="9612670" cy="7228728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548680"/>
            <a:ext cx="8712968" cy="5386090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Акции могут быть разовые и постоянно действующие и проводятся как в стенах библиотеки, так и за ее пределами.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Поводом для акции может быть: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значимая (юбилейная) календарная дата: политическая, литературная, историческая и др. (в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маштабах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страны, региона, города, нашего микрорайона);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ведущая тема года;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 волнующая всех (экология, наркомания, терроризм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1011</Words>
  <Application>Microsoft Office PowerPoint</Application>
  <PresentationFormat>Экран (4:3)</PresentationFormat>
  <Paragraphs>114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Dialog</dc:creator>
  <cp:lastModifiedBy>Dialog</cp:lastModifiedBy>
  <cp:revision>57</cp:revision>
  <dcterms:created xsi:type="dcterms:W3CDTF">2019-01-22T08:59:20Z</dcterms:created>
  <dcterms:modified xsi:type="dcterms:W3CDTF">2019-01-24T13:36:04Z</dcterms:modified>
</cp:coreProperties>
</file>